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82" r:id="rId3"/>
    <p:sldId id="285" r:id="rId4"/>
    <p:sldId id="283" r:id="rId5"/>
    <p:sldId id="284" r:id="rId6"/>
    <p:sldId id="286" r:id="rId7"/>
    <p:sldId id="287" r:id="rId8"/>
    <p:sldId id="28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090" autoAdjust="0"/>
  </p:normalViewPr>
  <p:slideViewPr>
    <p:cSldViewPr snapToGrid="0">
      <p:cViewPr varScale="1">
        <p:scale>
          <a:sx n="88" d="100"/>
          <a:sy n="88" d="100"/>
        </p:scale>
        <p:origin x="4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yatharthchopra2424/Crop_Yeild_Analysis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313284"/>
            <a:ext cx="8150251" cy="1528239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Deep Data Hack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239A1-2718-F280-8C1D-F719E2CE9D31}"/>
              </a:ext>
            </a:extLst>
          </p:cNvPr>
          <p:cNvSpPr txBox="1"/>
          <p:nvPr/>
        </p:nvSpPr>
        <p:spPr>
          <a:xfrm>
            <a:off x="712266" y="2317910"/>
            <a:ext cx="46696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gency FB" panose="020B0503020202020204" pitchFamily="34" charset="0"/>
              </a:rPr>
              <a:t>TEAM MEGHDOOT</a:t>
            </a:r>
            <a:br>
              <a:rPr lang="en-US" sz="2000" dirty="0">
                <a:latin typeface="Agency FB" panose="020B0503020202020204" pitchFamily="34" charset="0"/>
              </a:rPr>
            </a:br>
            <a:endParaRPr lang="en-US" sz="2000" dirty="0">
              <a:latin typeface="Agency FB" panose="020B0503020202020204" pitchFamily="34" charset="0"/>
            </a:endParaRPr>
          </a:p>
          <a:p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TEAM MEMBERS:-</a:t>
            </a:r>
            <a:br>
              <a:rPr lang="en-US" sz="2000" dirty="0">
                <a:latin typeface="Agency FB" panose="020B0503020202020204" pitchFamily="34" charset="0"/>
              </a:rPr>
            </a:br>
            <a:endParaRPr lang="en-US" sz="2000" dirty="0">
              <a:latin typeface="Agency FB" panose="020B0503020202020204" pitchFamily="34" charset="0"/>
            </a:endParaRPr>
          </a:p>
          <a:p>
            <a:r>
              <a:rPr lang="en-US" sz="2000" dirty="0">
                <a:latin typeface="Agency FB" panose="020B0503020202020204" pitchFamily="34" charset="0"/>
              </a:rPr>
              <a:t>PRATEEK KUMAR PRASAD	(2301420018)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YATHARTH CHOPRA		(2301420022)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AKSHAT SHARMA 		(2301420027)</a:t>
            </a:r>
            <a:endParaRPr lang="en-IN" sz="2000" dirty="0">
              <a:latin typeface="Agency FB" panose="020B05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6FFC89-2BBD-6968-0695-29ED3F40574E}"/>
              </a:ext>
            </a:extLst>
          </p:cNvPr>
          <p:cNvSpPr txBox="1"/>
          <p:nvPr/>
        </p:nvSpPr>
        <p:spPr>
          <a:xfrm>
            <a:off x="0" y="6383867"/>
            <a:ext cx="263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01418"/>
                </a:solidFill>
                <a:effectLst/>
                <a:latin typeface="Linux Libertine"/>
              </a:rPr>
              <a:t># </a:t>
            </a:r>
            <a:r>
              <a:rPr lang="hi-IN" b="0" i="0" dirty="0">
                <a:solidFill>
                  <a:srgbClr val="101418"/>
                </a:solidFill>
                <a:effectLst/>
                <a:latin typeface="Linux Libertine"/>
              </a:rPr>
              <a:t>जय जवान जय किसान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46BBF-562F-8522-7610-38F2F6CEB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48037-7D10-BD29-ED1D-F6330FF6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311508"/>
            <a:ext cx="10122632" cy="652054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Problem &amp;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26885-0481-ACF7-C0BE-89800CA715D0}"/>
              </a:ext>
            </a:extLst>
          </p:cNvPr>
          <p:cNvSpPr txBox="1"/>
          <p:nvPr/>
        </p:nvSpPr>
        <p:spPr>
          <a:xfrm>
            <a:off x="549977" y="1478290"/>
            <a:ext cx="4383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gency FB" panose="020B0503020202020204" pitchFamily="34" charset="0"/>
              </a:rPr>
              <a:t>Problem</a:t>
            </a:r>
            <a:r>
              <a:rPr lang="en-US" sz="2400" dirty="0">
                <a:latin typeface="Agency FB" panose="020B0503020202020204" pitchFamily="34" charset="0"/>
              </a:rPr>
              <a:t>: Farmers need to know how much crop they’ll get to plan better.</a:t>
            </a:r>
          </a:p>
          <a:p>
            <a:endParaRPr lang="en-IN" sz="2400" dirty="0"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7EB46-3EED-8F0D-F3F8-4DB8211E6A11}"/>
              </a:ext>
            </a:extLst>
          </p:cNvPr>
          <p:cNvSpPr txBox="1"/>
          <p:nvPr/>
        </p:nvSpPr>
        <p:spPr>
          <a:xfrm>
            <a:off x="549977" y="4172672"/>
            <a:ext cx="4589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gency FB" panose="020B0503020202020204" pitchFamily="34" charset="0"/>
              </a:rPr>
              <a:t>Goal</a:t>
            </a:r>
            <a:r>
              <a:rPr lang="en-US" sz="2400" dirty="0">
                <a:latin typeface="Agency FB" panose="020B0503020202020204" pitchFamily="34" charset="0"/>
              </a:rPr>
              <a:t>: Predict yield (exact number) + tell if it’s high or low for hackathon rules.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FE9FD2-3A6C-E6E1-E810-3BC742F38B3F}"/>
              </a:ext>
            </a:extLst>
          </p:cNvPr>
          <p:cNvCxnSpPr>
            <a:cxnSpLocks/>
          </p:cNvCxnSpPr>
          <p:nvPr/>
        </p:nvCxnSpPr>
        <p:spPr>
          <a:xfrm flipV="1">
            <a:off x="406231" y="930812"/>
            <a:ext cx="11040533" cy="32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E9F3C2-40DF-2F64-FF2F-50C2D0976C8E}"/>
              </a:ext>
            </a:extLst>
          </p:cNvPr>
          <p:cNvSpPr txBox="1"/>
          <p:nvPr/>
        </p:nvSpPr>
        <p:spPr>
          <a:xfrm>
            <a:off x="482357" y="3067847"/>
            <a:ext cx="4723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gency FB" panose="020B0503020202020204" pitchFamily="34" charset="0"/>
              </a:rPr>
              <a:t>Dataset</a:t>
            </a:r>
            <a:r>
              <a:rPr lang="en-US" sz="1600" dirty="0">
                <a:latin typeface="Agency FB" panose="020B0503020202020204" pitchFamily="34" charset="0"/>
              </a:rPr>
              <a:t>: 2.76 lakh rows (State, District, Crop, Area, Production, Yield).</a:t>
            </a:r>
          </a:p>
          <a:p>
            <a:endParaRPr lang="en-IN" sz="1600" dirty="0">
              <a:latin typeface="Agency FB" panose="020B0503020202020204" pitchFamily="34" charset="0"/>
            </a:endParaRPr>
          </a:p>
        </p:txBody>
      </p:sp>
      <p:pic>
        <p:nvPicPr>
          <p:cNvPr id="16" name="Picture 15" descr="Farmer standing in the middle of wheat fields">
            <a:extLst>
              <a:ext uri="{FF2B5EF4-FFF2-40B4-BE49-F238E27FC236}">
                <a16:creationId xmlns:a16="http://schemas.microsoft.com/office/drawing/2014/main" id="{D15646C2-9029-580E-84CF-280DD59CB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984" y="1328208"/>
            <a:ext cx="6301772" cy="4201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7828FA-F2F6-4E1E-3470-196FC13A4865}"/>
              </a:ext>
            </a:extLst>
          </p:cNvPr>
          <p:cNvCxnSpPr/>
          <p:nvPr/>
        </p:nvCxnSpPr>
        <p:spPr>
          <a:xfrm>
            <a:off x="2741489" y="2404533"/>
            <a:ext cx="0" cy="57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926FA6-83D9-DE4F-7877-93F6A037A396}"/>
              </a:ext>
            </a:extLst>
          </p:cNvPr>
          <p:cNvCxnSpPr/>
          <p:nvPr/>
        </p:nvCxnSpPr>
        <p:spPr>
          <a:xfrm>
            <a:off x="2731311" y="3576422"/>
            <a:ext cx="0" cy="57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48DC9E1-10D3-50B4-FDC9-4DC9FAC9C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0" y="3008068"/>
            <a:ext cx="420932" cy="420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819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50966-0195-35C2-873E-629B292D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17AB4-E171-F127-9CB0-99D5D31D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311508"/>
            <a:ext cx="10122632" cy="652054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Flowchart &amp; libraries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719417-455D-0DEE-C983-98101313FE6D}"/>
              </a:ext>
            </a:extLst>
          </p:cNvPr>
          <p:cNvCxnSpPr>
            <a:cxnSpLocks/>
          </p:cNvCxnSpPr>
          <p:nvPr/>
        </p:nvCxnSpPr>
        <p:spPr>
          <a:xfrm flipV="1">
            <a:off x="406231" y="930812"/>
            <a:ext cx="11040533" cy="32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02628F4-198C-824E-E84C-132EDCF94E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7" b="5264"/>
          <a:stretch/>
        </p:blipFill>
        <p:spPr>
          <a:xfrm>
            <a:off x="803137" y="1271358"/>
            <a:ext cx="5847059" cy="527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F49D5-07C3-E8E2-7390-CE8B05231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821" y="1945381"/>
            <a:ext cx="459423" cy="459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C51062-48B3-CFE1-CFD0-C698526F0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4427" y="2752148"/>
            <a:ext cx="476817" cy="4768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202057-FF0E-33F5-B519-9FDC2053D82B}"/>
              </a:ext>
            </a:extLst>
          </p:cNvPr>
          <p:cNvSpPr txBox="1"/>
          <p:nvPr/>
        </p:nvSpPr>
        <p:spPr>
          <a:xfrm>
            <a:off x="8760867" y="1246284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Libraries Used:</a:t>
            </a:r>
            <a:endParaRPr lang="en-IN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9DB13D-3264-D9AC-2974-369B60439F37}"/>
              </a:ext>
            </a:extLst>
          </p:cNvPr>
          <p:cNvSpPr txBox="1"/>
          <p:nvPr/>
        </p:nvSpPr>
        <p:spPr>
          <a:xfrm>
            <a:off x="8702107" y="1967872"/>
            <a:ext cx="95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96A36D-0B41-6D64-44AD-0E0D0EC8539B}"/>
              </a:ext>
            </a:extLst>
          </p:cNvPr>
          <p:cNvSpPr txBox="1"/>
          <p:nvPr/>
        </p:nvSpPr>
        <p:spPr>
          <a:xfrm>
            <a:off x="8702106" y="2752148"/>
            <a:ext cx="9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Machine learning</a:t>
            </a:r>
            <a:endParaRPr lang="en-IN" sz="1600" dirty="0"/>
          </a:p>
        </p:txBody>
      </p:sp>
      <p:pic>
        <p:nvPicPr>
          <p:cNvPr id="14" name="Picture 13" descr="A blue and black logo&#10;&#10;AI-generated content may be incorrect.">
            <a:extLst>
              <a:ext uri="{FF2B5EF4-FFF2-40B4-BE49-F238E27FC236}">
                <a16:creationId xmlns:a16="http://schemas.microsoft.com/office/drawing/2014/main" id="{6C162A97-F560-4868-6241-F141D0FBD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427" y="3475193"/>
            <a:ext cx="1301931" cy="528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7BC4C3-2A7C-2FAD-9EA5-EA816B4BB8A1}"/>
              </a:ext>
            </a:extLst>
          </p:cNvPr>
          <p:cNvSpPr txBox="1"/>
          <p:nvPr/>
        </p:nvSpPr>
        <p:spPr>
          <a:xfrm>
            <a:off x="8702106" y="3570371"/>
            <a:ext cx="953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Pandas</a:t>
            </a:r>
          </a:p>
        </p:txBody>
      </p:sp>
      <p:pic>
        <p:nvPicPr>
          <p:cNvPr id="17" name="Picture 16" descr="A logo with orange circles&#10;&#10;AI-generated content may be incorrect.">
            <a:extLst>
              <a:ext uri="{FF2B5EF4-FFF2-40B4-BE49-F238E27FC236}">
                <a16:creationId xmlns:a16="http://schemas.microsoft.com/office/drawing/2014/main" id="{B96B9910-B842-AB41-963A-F45D520B2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1821" y="4279943"/>
            <a:ext cx="690154" cy="690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BF3B82-0A2F-D8C3-65F1-7D24EAC231AF}"/>
              </a:ext>
            </a:extLst>
          </p:cNvPr>
          <p:cNvSpPr txBox="1"/>
          <p:nvPr/>
        </p:nvSpPr>
        <p:spPr>
          <a:xfrm>
            <a:off x="8702106" y="4299354"/>
            <a:ext cx="9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Google </a:t>
            </a:r>
          </a:p>
          <a:p>
            <a:pPr algn="ctr"/>
            <a:r>
              <a:rPr lang="en-US" sz="1600" dirty="0" err="1"/>
              <a:t>Colab</a:t>
            </a:r>
            <a:endParaRPr lang="en-US" sz="1600" dirty="0"/>
          </a:p>
        </p:txBody>
      </p:sp>
      <p:pic>
        <p:nvPicPr>
          <p:cNvPr id="20" name="Picture 19" descr="A logo for a company&#10;&#10;AI-generated content may be incorrect.">
            <a:extLst>
              <a:ext uri="{FF2B5EF4-FFF2-40B4-BE49-F238E27FC236}">
                <a16:creationId xmlns:a16="http://schemas.microsoft.com/office/drawing/2014/main" id="{67988A1A-FDEC-4876-52F4-1728CE3EBF2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705" t="24862" r="-3705" b="27707"/>
          <a:stretch/>
        </p:blipFill>
        <p:spPr>
          <a:xfrm>
            <a:off x="10051821" y="5218672"/>
            <a:ext cx="1115104" cy="528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78A623-71EB-3246-CB88-319B7008902A}"/>
              </a:ext>
            </a:extLst>
          </p:cNvPr>
          <p:cNvSpPr txBox="1"/>
          <p:nvPr/>
        </p:nvSpPr>
        <p:spPr>
          <a:xfrm>
            <a:off x="8760867" y="5284760"/>
            <a:ext cx="953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NumPy</a:t>
            </a:r>
          </a:p>
        </p:txBody>
      </p:sp>
      <p:pic>
        <p:nvPicPr>
          <p:cNvPr id="23" name="Picture 22" descr="A logo of a person&#10;&#10;AI-generated content may be incorrect.">
            <a:extLst>
              <a:ext uri="{FF2B5EF4-FFF2-40B4-BE49-F238E27FC236}">
                <a16:creationId xmlns:a16="http://schemas.microsoft.com/office/drawing/2014/main" id="{DE1B5F6C-E446-ABAA-C6B7-814918D64F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4427" y="5996156"/>
            <a:ext cx="1115104" cy="60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311FE9-FBE2-DCCF-7725-8C4757472B21}"/>
              </a:ext>
            </a:extLst>
          </p:cNvPr>
          <p:cNvSpPr txBox="1"/>
          <p:nvPr/>
        </p:nvSpPr>
        <p:spPr>
          <a:xfrm>
            <a:off x="8760866" y="5959331"/>
            <a:ext cx="9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Scikit Learn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39967F-AD0B-69F5-D8E5-319865B9283A}"/>
              </a:ext>
            </a:extLst>
          </p:cNvPr>
          <p:cNvCxnSpPr/>
          <p:nvPr/>
        </p:nvCxnSpPr>
        <p:spPr>
          <a:xfrm>
            <a:off x="7620000" y="1271358"/>
            <a:ext cx="69669" cy="5328051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97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9137B-8135-E264-6AF4-CF4131FAE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76402-EAD4-6254-35DE-B8822BAED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311508"/>
            <a:ext cx="10122632" cy="652054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Dataset overview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71C76C-F802-6FCC-39F7-92AFE8F4B9A9}"/>
              </a:ext>
            </a:extLst>
          </p:cNvPr>
          <p:cNvCxnSpPr>
            <a:cxnSpLocks/>
          </p:cNvCxnSpPr>
          <p:nvPr/>
        </p:nvCxnSpPr>
        <p:spPr>
          <a:xfrm flipV="1">
            <a:off x="406231" y="930812"/>
            <a:ext cx="11040533" cy="32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8B83C20-C359-3AC2-93DD-36CDE5B22A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789"/>
          <a:stretch/>
        </p:blipFill>
        <p:spPr>
          <a:xfrm>
            <a:off x="1928629" y="1582866"/>
            <a:ext cx="7376799" cy="1882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3BE6BE-F267-863D-A461-95F648D27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0" y="4284584"/>
            <a:ext cx="2209992" cy="76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D76EFE-867C-CDEE-6841-5930D64C6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849" y="4467896"/>
            <a:ext cx="2034716" cy="2103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165347-3113-6C8C-BEDC-0CC27FF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08" y="4581764"/>
            <a:ext cx="2339543" cy="777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365698-34E3-C60D-5A0F-4A08F74DD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9496" y="4205784"/>
            <a:ext cx="2690093" cy="510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16359F0-6410-F3AF-0D9A-4645C7EF96A9}"/>
              </a:ext>
            </a:extLst>
          </p:cNvPr>
          <p:cNvCxnSpPr>
            <a:stCxn id="6" idx="1"/>
          </p:cNvCxnSpPr>
          <p:nvPr/>
        </p:nvCxnSpPr>
        <p:spPr>
          <a:xfrm rot="10800000" flipV="1">
            <a:off x="1140823" y="2524206"/>
            <a:ext cx="787806" cy="1681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A6E5F5A-27BE-1117-58A7-BBF5C1B4EE66}"/>
              </a:ext>
            </a:extLst>
          </p:cNvPr>
          <p:cNvCxnSpPr>
            <a:cxnSpLocks/>
          </p:cNvCxnSpPr>
          <p:nvPr/>
        </p:nvCxnSpPr>
        <p:spPr>
          <a:xfrm rot="5400000">
            <a:off x="6673177" y="4044413"/>
            <a:ext cx="1068356" cy="6350"/>
          </a:xfrm>
          <a:prstGeom prst="bentConnector3">
            <a:avLst>
              <a:gd name="adj1" fmla="val -461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7566BE8-F66B-6933-5309-21ED3E8DCB6D}"/>
              </a:ext>
            </a:extLst>
          </p:cNvPr>
          <p:cNvCxnSpPr/>
          <p:nvPr/>
        </p:nvCxnSpPr>
        <p:spPr>
          <a:xfrm rot="5400000">
            <a:off x="3772375" y="3960371"/>
            <a:ext cx="989651" cy="12700"/>
          </a:xfrm>
          <a:prstGeom prst="bentConnector3">
            <a:avLst>
              <a:gd name="adj1" fmla="val -1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0DA46F2-B706-432A-9A0F-7B20F88E0602}"/>
              </a:ext>
            </a:extLst>
          </p:cNvPr>
          <p:cNvCxnSpPr>
            <a:stCxn id="6" idx="3"/>
            <a:endCxn id="17" idx="0"/>
          </p:cNvCxnSpPr>
          <p:nvPr/>
        </p:nvCxnSpPr>
        <p:spPr>
          <a:xfrm>
            <a:off x="9305428" y="2524206"/>
            <a:ext cx="1009115" cy="1681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7EB4203-B93E-A6D7-E756-78DCAC99A224}"/>
              </a:ext>
            </a:extLst>
          </p:cNvPr>
          <p:cNvSpPr txBox="1"/>
          <p:nvPr/>
        </p:nvSpPr>
        <p:spPr>
          <a:xfrm>
            <a:off x="5793931" y="6105957"/>
            <a:ext cx="7663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Cleaned</a:t>
            </a:r>
            <a:endParaRPr lang="en-IN" dirty="0">
              <a:latin typeface="Agency FB" panose="020B0503020202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B9E34A2-351C-31C6-7F35-AAF6A2C41E2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492119" y="6290623"/>
            <a:ext cx="301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653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E3245-9BBB-98EB-B0F6-E6859AFBD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13D5-B4EA-5D92-C8A4-46C5C4FB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311508"/>
            <a:ext cx="10122632" cy="652054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Regression analysis and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40A51-037D-8B3A-BC0B-F047C28BF19E}"/>
              </a:ext>
            </a:extLst>
          </p:cNvPr>
          <p:cNvCxnSpPr>
            <a:cxnSpLocks/>
          </p:cNvCxnSpPr>
          <p:nvPr/>
        </p:nvCxnSpPr>
        <p:spPr>
          <a:xfrm flipV="1">
            <a:off x="406231" y="930812"/>
            <a:ext cx="11040533" cy="32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C9E1422-AB1D-AB05-ED3D-F11243630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65" y="1358538"/>
            <a:ext cx="6506347" cy="4507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EEB42D-7D39-B782-B580-F9709180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496" y="1117695"/>
            <a:ext cx="4578850" cy="2494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3BF91-61EC-36E0-2881-4B82761ED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788" y="4015751"/>
            <a:ext cx="3624265" cy="236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E6482C-C9B8-E11B-A5F7-BF3FA29DA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884" y="2656239"/>
            <a:ext cx="2910018" cy="25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2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C4FCA-432B-2455-7CD3-FDC5A8D97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D7EE9-B23F-5ABF-430C-05E843051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311508"/>
            <a:ext cx="10122632" cy="652054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Regression analysis and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D98610-9547-708A-9C54-C6C9E43F6031}"/>
              </a:ext>
            </a:extLst>
          </p:cNvPr>
          <p:cNvCxnSpPr>
            <a:cxnSpLocks/>
          </p:cNvCxnSpPr>
          <p:nvPr/>
        </p:nvCxnSpPr>
        <p:spPr>
          <a:xfrm flipV="1">
            <a:off x="406231" y="930812"/>
            <a:ext cx="11040533" cy="32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30914D3-9AEB-F474-D481-2DABD0F4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77" y="5708219"/>
            <a:ext cx="3848433" cy="838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E3497D-A364-BE6A-2F7D-9401C6B0D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31" y="1377496"/>
            <a:ext cx="5578773" cy="3200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040DB3-0348-244D-DD59-F19E12BB2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517" y="1377497"/>
            <a:ext cx="4441799" cy="3200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57B064B-60FD-49FE-409E-678A07C074C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45360" y="4968288"/>
            <a:ext cx="1130716" cy="3491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79A7C3A-CBED-7E77-99B7-68A2D536FC1F}"/>
              </a:ext>
            </a:extLst>
          </p:cNvPr>
          <p:cNvCxnSpPr/>
          <p:nvPr/>
        </p:nvCxnSpPr>
        <p:spPr>
          <a:xfrm rot="5400000">
            <a:off x="6876116" y="4973044"/>
            <a:ext cx="1130716" cy="3396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4DF081-5C01-2C3C-1368-F1A9B871D780}"/>
              </a:ext>
            </a:extLst>
          </p:cNvPr>
          <p:cNvSpPr txBox="1"/>
          <p:nvPr/>
        </p:nvSpPr>
        <p:spPr>
          <a:xfrm>
            <a:off x="714102" y="5942689"/>
            <a:ext cx="26299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Result of Random Forest model: </a:t>
            </a:r>
            <a:endParaRPr lang="en-IN" dirty="0">
              <a:latin typeface="Agency FB" panose="020B0503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5183F3-0A42-C5CD-D4FB-7910D6A89157}"/>
              </a:ext>
            </a:extLst>
          </p:cNvPr>
          <p:cNvCxnSpPr>
            <a:cxnSpLocks/>
          </p:cNvCxnSpPr>
          <p:nvPr/>
        </p:nvCxnSpPr>
        <p:spPr>
          <a:xfrm>
            <a:off x="3391988" y="6127354"/>
            <a:ext cx="4183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73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ED98F-A1CC-92AF-C039-E5A7C8AE9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F404-07C3-010D-7EB6-458B27BCD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311508"/>
            <a:ext cx="10122632" cy="652054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Classification analysis and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5C7D10-72CE-0429-DE95-82DE80480503}"/>
              </a:ext>
            </a:extLst>
          </p:cNvPr>
          <p:cNvCxnSpPr>
            <a:cxnSpLocks/>
          </p:cNvCxnSpPr>
          <p:nvPr/>
        </p:nvCxnSpPr>
        <p:spPr>
          <a:xfrm flipV="1">
            <a:off x="406231" y="930812"/>
            <a:ext cx="11040533" cy="32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F87233A-12D9-B769-E0B4-80F2BAC3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65" y="1483883"/>
            <a:ext cx="3334024" cy="2493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71FC2C-0F87-2DED-41A2-5E8B1152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452" y="1322868"/>
            <a:ext cx="3722332" cy="2815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92804B-E92D-4DD5-D50A-D4F153E83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304" y="1322868"/>
            <a:ext cx="3558033" cy="3000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2820FE-08B2-2B7E-CA2A-2FF8D2C05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480" y="5386112"/>
            <a:ext cx="3558033" cy="724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283216-F68A-12FD-6ECA-B590EC60D710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2191219" y="3968691"/>
            <a:ext cx="1770848" cy="1788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2A46CCF-DA83-56DB-E13B-1E61E4A70A3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59337" y="4241074"/>
            <a:ext cx="2344178" cy="1507507"/>
          </a:xfrm>
          <a:prstGeom prst="bentConnector3">
            <a:avLst>
              <a:gd name="adj1" fmla="val -5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481157-8FFD-32AC-BA4D-05FB89B11C12}"/>
              </a:ext>
            </a:extLst>
          </p:cNvPr>
          <p:cNvCxnSpPr/>
          <p:nvPr/>
        </p:nvCxnSpPr>
        <p:spPr>
          <a:xfrm>
            <a:off x="5980320" y="4450080"/>
            <a:ext cx="0" cy="862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5860501-5061-A2CF-5ACC-E68B3CB343C6}"/>
              </a:ext>
            </a:extLst>
          </p:cNvPr>
          <p:cNvSpPr txBox="1"/>
          <p:nvPr/>
        </p:nvSpPr>
        <p:spPr>
          <a:xfrm>
            <a:off x="5608633" y="6384842"/>
            <a:ext cx="63572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Result</a:t>
            </a:r>
            <a:endParaRPr lang="en-IN" dirty="0">
              <a:latin typeface="Agency FB" panose="020B0503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8B7E3F-81B2-D6CA-04BA-6CFDC04BA51C}"/>
              </a:ext>
            </a:extLst>
          </p:cNvPr>
          <p:cNvCxnSpPr>
            <a:stCxn id="26" idx="0"/>
            <a:endCxn id="13" idx="2"/>
          </p:cNvCxnSpPr>
          <p:nvPr/>
        </p:nvCxnSpPr>
        <p:spPr>
          <a:xfrm flipV="1">
            <a:off x="5926497" y="6111050"/>
            <a:ext cx="0" cy="273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307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F2B8D-13CF-2888-C2B3-B5E18CBE4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D51B4-D5C6-2F67-CF24-92ED53975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311508"/>
            <a:ext cx="10122632" cy="652054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Git hub link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CB9C37-6F95-B411-957C-CCA0B5D8654D}"/>
              </a:ext>
            </a:extLst>
          </p:cNvPr>
          <p:cNvCxnSpPr>
            <a:cxnSpLocks/>
          </p:cNvCxnSpPr>
          <p:nvPr/>
        </p:nvCxnSpPr>
        <p:spPr>
          <a:xfrm flipV="1">
            <a:off x="406231" y="930812"/>
            <a:ext cx="11040533" cy="32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05DD6F41-F865-A513-1EB5-185A7C764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60" y="1373776"/>
            <a:ext cx="2151017" cy="2151017"/>
          </a:xfrm>
          <a:prstGeom prst="rect">
            <a:avLst/>
          </a:prstGeom>
        </p:spPr>
      </p:pic>
      <p:sp>
        <p:nvSpPr>
          <p:cNvPr id="11" name="TextBox 10">
            <a:hlinkClick r:id="rId2"/>
            <a:extLst>
              <a:ext uri="{FF2B5EF4-FFF2-40B4-BE49-F238E27FC236}">
                <a16:creationId xmlns:a16="http://schemas.microsoft.com/office/drawing/2014/main" id="{9A79237D-24D9-2196-B9C6-7AE81EDEAB64}"/>
              </a:ext>
            </a:extLst>
          </p:cNvPr>
          <p:cNvSpPr txBox="1"/>
          <p:nvPr/>
        </p:nvSpPr>
        <p:spPr>
          <a:xfrm>
            <a:off x="5120640" y="3750341"/>
            <a:ext cx="11756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A007B-0D3B-6CAE-D245-5D0CBF686543}"/>
              </a:ext>
            </a:extLst>
          </p:cNvPr>
          <p:cNvSpPr txBox="1"/>
          <p:nvPr/>
        </p:nvSpPr>
        <p:spPr>
          <a:xfrm>
            <a:off x="2969937" y="4256315"/>
            <a:ext cx="59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2"/>
              </a:rPr>
              <a:t>https://github.com/yatharthchopra2424/Crop_Yeild_Analysis</a:t>
            </a:r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270DDBA-E779-6513-9945-A36225B51A0D}"/>
              </a:ext>
            </a:extLst>
          </p:cNvPr>
          <p:cNvSpPr txBox="1">
            <a:spLocks/>
          </p:cNvSpPr>
          <p:nvPr/>
        </p:nvSpPr>
        <p:spPr>
          <a:xfrm>
            <a:off x="3715564" y="5331749"/>
            <a:ext cx="3985807" cy="6520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>
                <a:latin typeface="Agency FB" panose="020B0503020202020204" pitchFamily="34" charset="0"/>
              </a:rPr>
              <a:t>Thank you!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68758-A022-0617-5A0C-E34E497790A5}"/>
              </a:ext>
            </a:extLst>
          </p:cNvPr>
          <p:cNvSpPr txBox="1"/>
          <p:nvPr/>
        </p:nvSpPr>
        <p:spPr>
          <a:xfrm>
            <a:off x="0" y="6383867"/>
            <a:ext cx="263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01418"/>
                </a:solidFill>
                <a:effectLst/>
                <a:latin typeface="Linux Libertine"/>
              </a:rPr>
              <a:t># </a:t>
            </a:r>
            <a:r>
              <a:rPr lang="hi-IN" b="0" i="0" dirty="0">
                <a:solidFill>
                  <a:srgbClr val="101418"/>
                </a:solidFill>
                <a:effectLst/>
                <a:latin typeface="Linux Libertine"/>
              </a:rPr>
              <a:t>जय जवान जय किसान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5182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143</TotalTime>
  <Words>155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Agency FB</vt:lpstr>
      <vt:lpstr>Arial</vt:lpstr>
      <vt:lpstr>Arial Black</vt:lpstr>
      <vt:lpstr>Avenir Next LT Pro</vt:lpstr>
      <vt:lpstr>Calibri</vt:lpstr>
      <vt:lpstr>Linux Libertine</vt:lpstr>
      <vt:lpstr>Office Theme</vt:lpstr>
      <vt:lpstr>Deep Data Hack</vt:lpstr>
      <vt:lpstr>Problem &amp; Goals</vt:lpstr>
      <vt:lpstr>Flowchart &amp; libraries</vt:lpstr>
      <vt:lpstr>Dataset overview</vt:lpstr>
      <vt:lpstr>Regression analysis and model</vt:lpstr>
      <vt:lpstr>Regression analysis and model</vt:lpstr>
      <vt:lpstr>Classification analysis and model</vt:lpstr>
      <vt:lpstr>Git hub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yatharth chopra</dc:creator>
  <cp:lastModifiedBy>Prateek Kumar Prasad</cp:lastModifiedBy>
  <cp:revision>10</cp:revision>
  <dcterms:created xsi:type="dcterms:W3CDTF">2025-04-16T04:25:15Z</dcterms:created>
  <dcterms:modified xsi:type="dcterms:W3CDTF">2025-04-16T07:40:17Z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2025-04-16T07:12:11Z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c393e2ef-9c24-4bfc-bf28-c48ac7208f2e</vt:lpwstr>
  </property>
  <property fmtid="{D5CDD505-2E9C-101B-9397-08002B2CF9AE}" pid="7" name="MSIP_Label_defa4170-0d19-0005-0004-bc88714345d2_ActionId">
    <vt:lpwstr>b8b3d920-e41f-45c7-af97-fe3ce407d4d4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